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704" r:id="rId2"/>
  </p:sldMasterIdLst>
  <p:notesMasterIdLst>
    <p:notesMasterId r:id="rId59"/>
  </p:notesMasterIdLst>
  <p:handoutMasterIdLst>
    <p:handoutMasterId r:id="rId60"/>
  </p:handoutMasterIdLst>
  <p:sldIdLst>
    <p:sldId id="256" r:id="rId3"/>
    <p:sldId id="340" r:id="rId4"/>
    <p:sldId id="393" r:id="rId5"/>
    <p:sldId id="355" r:id="rId6"/>
    <p:sldId id="308" r:id="rId7"/>
    <p:sldId id="305" r:id="rId8"/>
    <p:sldId id="394" r:id="rId9"/>
    <p:sldId id="357" r:id="rId10"/>
    <p:sldId id="309" r:id="rId11"/>
    <p:sldId id="314" r:id="rId12"/>
    <p:sldId id="311" r:id="rId13"/>
    <p:sldId id="269" r:id="rId14"/>
    <p:sldId id="322" r:id="rId15"/>
    <p:sldId id="360" r:id="rId16"/>
    <p:sldId id="312" r:id="rId17"/>
    <p:sldId id="321" r:id="rId18"/>
    <p:sldId id="359" r:id="rId19"/>
    <p:sldId id="315" r:id="rId20"/>
    <p:sldId id="323" r:id="rId21"/>
    <p:sldId id="324" r:id="rId22"/>
    <p:sldId id="326" r:id="rId23"/>
    <p:sldId id="327" r:id="rId24"/>
    <p:sldId id="268" r:id="rId25"/>
    <p:sldId id="267" r:id="rId26"/>
    <p:sldId id="279" r:id="rId27"/>
    <p:sldId id="281" r:id="rId28"/>
    <p:sldId id="328" r:id="rId29"/>
    <p:sldId id="283" r:id="rId30"/>
    <p:sldId id="316" r:id="rId31"/>
    <p:sldId id="330" r:id="rId32"/>
    <p:sldId id="332" r:id="rId33"/>
    <p:sldId id="285" r:id="rId34"/>
    <p:sldId id="287" r:id="rId35"/>
    <p:sldId id="333" r:id="rId36"/>
    <p:sldId id="317" r:id="rId37"/>
    <p:sldId id="334" r:id="rId38"/>
    <p:sldId id="331" r:id="rId39"/>
    <p:sldId id="292" r:id="rId40"/>
    <p:sldId id="335" r:id="rId41"/>
    <p:sldId id="295" r:id="rId42"/>
    <p:sldId id="302" r:id="rId43"/>
    <p:sldId id="358" r:id="rId44"/>
    <p:sldId id="278" r:id="rId45"/>
    <p:sldId id="296" r:id="rId46"/>
    <p:sldId id="318" r:id="rId47"/>
    <p:sldId id="262" r:id="rId48"/>
    <p:sldId id="361" r:id="rId49"/>
    <p:sldId id="362" r:id="rId50"/>
    <p:sldId id="363" r:id="rId51"/>
    <p:sldId id="387" r:id="rId52"/>
    <p:sldId id="386" r:id="rId53"/>
    <p:sldId id="388" r:id="rId54"/>
    <p:sldId id="389" r:id="rId55"/>
    <p:sldId id="390" r:id="rId56"/>
    <p:sldId id="392" r:id="rId57"/>
    <p:sldId id="391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31"/>
    <p:restoredTop sz="94885" autoAdjust="0"/>
  </p:normalViewPr>
  <p:slideViewPr>
    <p:cSldViewPr snapToGrid="0" snapToObjects="1">
      <p:cViewPr varScale="1">
        <p:scale>
          <a:sx n="92" d="100"/>
          <a:sy n="92" d="100"/>
        </p:scale>
        <p:origin x="100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handoutMaster" Target="handoutMasters/handout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3CCC7-93E3-8340-92FD-DF35650B6B1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672624-967A-5248-BFD9-B7D8FB861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20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3194B-AB14-FD45-BBD4-75B1851B5E6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5ACC0-5F42-D44B-91B4-86EEDE0BE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49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Relationship Id="rId3" Type="http://schemas.openxmlformats.org/officeDocument/2006/relationships/hyperlink" Target="http://webaim.org/intro/#principles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Left</a:t>
            </a:r>
            <a:r>
              <a:rPr lang="pl-PL" dirty="0"/>
              <a:t>:</a:t>
            </a:r>
            <a:r>
              <a:rPr lang="pl-PL" baseline="0" dirty="0"/>
              <a:t> </a:t>
            </a:r>
            <a:r>
              <a:rPr lang="pl-PL" dirty="0" err="1"/>
              <a:t>https</a:t>
            </a:r>
            <a:r>
              <a:rPr lang="pl-PL" dirty="0"/>
              <a:t>://s-media-cache-ak0.pinimg.com/</a:t>
            </a:r>
            <a:r>
              <a:rPr lang="pl-PL" dirty="0" err="1"/>
              <a:t>originals</a:t>
            </a:r>
            <a:r>
              <a:rPr lang="pl-PL" dirty="0"/>
              <a:t>/8f/6a/94/8f6a949af4a719ba622c34429783363a.jpg</a:t>
            </a:r>
          </a:p>
          <a:p>
            <a:r>
              <a:rPr lang="pl-PL" dirty="0"/>
              <a:t>Right:</a:t>
            </a:r>
            <a:r>
              <a:rPr lang="pl-PL" baseline="0" dirty="0"/>
              <a:t> http://</a:t>
            </a:r>
            <a:r>
              <a:rPr lang="pl-PL" baseline="0" dirty="0" err="1"/>
              <a:t>wheelchairassistance.com</a:t>
            </a:r>
            <a:r>
              <a:rPr lang="pl-PL" baseline="0" dirty="0"/>
              <a:t>/</a:t>
            </a:r>
            <a:r>
              <a:rPr lang="pl-PL" baseline="0" dirty="0" err="1"/>
              <a:t>wheelchair</a:t>
            </a:r>
            <a:r>
              <a:rPr lang="pl-PL" baseline="0" dirty="0"/>
              <a:t>-ramp/50.jpg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ACC0-5F42-D44B-91B4-86EEDE0BEC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07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Evernote.com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ACC0-5F42-D44B-91B4-86EEDE0BEC4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55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ACC0-5F42-D44B-91B4-86EEDE0BEC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65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Calibri" charset="0"/>
              </a:rPr>
              <a:t>As we talk about universal design and making things accessible we need to begin considering what abilities people may not have that affect how they use technology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C7DAE4-53DB-314F-A46F-37438D8ED6D0}" type="slidenum">
              <a:rPr lang="en-US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55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ACC0-5F42-D44B-91B4-86EEDE0BEC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79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Explains how to make Web content accessible to people with disabilities.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647A83-B989-8044-99C0-FD420B94324E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77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http://webaim.org/intro/#principles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ACC0-5F42-D44B-91B4-86EEDE0BEC4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75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Impairments: visual, audio, cognitive,</a:t>
            </a:r>
            <a:r>
              <a:rPr lang="en-US" baseline="0" dirty="0"/>
              <a:t> language, older, multiple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9C88-7FE0-D04D-9F40-8050D2C8ACC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7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ACC0-5F42-D44B-91B4-86EEDE0BEC4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72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http://s3.amazonaws.com/</a:t>
            </a:r>
            <a:r>
              <a:rPr lang="en-US" dirty="0" err="1"/>
              <a:t>academia.edu.documents</a:t>
            </a:r>
            <a:r>
              <a:rPr lang="en-US" dirty="0"/>
              <a:t>/41278808/Working_Overtime_Patterns_of_Smartphone_20160116-26493-14nlcc0.pdf?AWSAccessKeyId=AKIAJ56TQJRTWSMTNPEA&amp;Expires=1476996387&amp;Signature=Lnww0jsPzZpi3%2B%2FPx0KXmeRk9UY%3D&amp;response-content-disposition=inline%3B%20filename%3DWorking_Overtime_Patterns_of_Smartphone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ACC0-5F42-D44B-91B4-86EEDE0BEC4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1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489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1040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2653020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6443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477934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87591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371288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E714906B-C31B-8942-983B-CEA9D5961959}" type="datetime1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0FB56013-B943-42BA-886F-6F9D4EB85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14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81262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400"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4532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83480"/>
          </a:xfrm>
        </p:spPr>
        <p:txBody>
          <a:bodyPr>
            <a:normAutofit/>
          </a:bodyPr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2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2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2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83480"/>
          </a:xfrm>
        </p:spPr>
        <p:txBody>
          <a:bodyPr>
            <a:normAutofit/>
          </a:bodyPr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2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2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2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77751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793C1-0DCF-D44B-BE4B-30735FC032E8}" type="datetime1">
              <a:rPr lang="en-US" smtClean="0"/>
              <a:t>12/4/18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223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53716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fld id="{6BFECD78-3C8E-49F2-8FAB-59489D168ABB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7534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888404"/>
            <a:ext cx="8686800" cy="0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</a:schemeClr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614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330F-5BB3-8346-985F-45D0286C82FB}" type="datetime1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310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13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7200" y="877455"/>
            <a:ext cx="8686800" cy="0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</a:schemeClr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095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877455"/>
            <a:ext cx="8686800" cy="0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</a:schemeClr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403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7200" y="877455"/>
            <a:ext cx="8686800" cy="0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</a:schemeClr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416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11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013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295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424613"/>
            <a:ext cx="9144000" cy="433387"/>
          </a:xfrm>
          <a:prstGeom prst="rect">
            <a:avLst/>
          </a:prstGeom>
          <a:solidFill>
            <a:srgbClr val="FCBB07">
              <a:alpha val="57000"/>
            </a:srgbClr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32301"/>
            <a:ext cx="8443214" cy="6397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71512"/>
            <a:ext cx="8443214" cy="495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35545" y="6451586"/>
            <a:ext cx="62460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Human-Centered Computing at University of Maryland, Baltimore County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 descr="retriever-small.jp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4684" y1="34343" x2="30380" y2="23232"/>
                        <a14:foregroundMark x1="37975" y1="26263" x2="55696" y2="26263"/>
                        <a14:foregroundMark x1="63924" y1="25253" x2="56962" y2="28283"/>
                        <a14:foregroundMark x1="72785" y1="36364" x2="72785" y2="1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946" y="6183888"/>
            <a:ext cx="1167982" cy="7318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032" y="6446511"/>
            <a:ext cx="38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0" y="6442035"/>
            <a:ext cx="4571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B87B3F4-9CAC-B740-BDE2-5D41D6563CBF}" type="slidenum"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6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ill Sans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3200" kern="1200">
          <a:solidFill>
            <a:srgbClr val="000000"/>
          </a:solidFill>
          <a:latin typeface="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000000"/>
          </a:solidFill>
          <a:latin typeface="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0000"/>
          </a:solidFill>
          <a:latin typeface="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000000"/>
          </a:solidFill>
          <a:latin typeface="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000000"/>
          </a:solidFill>
          <a:latin typeface="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AD56B-19B0-7E49-8A63-E22C22CE478D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079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webaim.org/articles/laws/usa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www.youtube.com/watch?v=26G4qXB2j4g" TargetMode="External"/><Relationship Id="rId3" Type="http://schemas.openxmlformats.org/officeDocument/2006/relationships/hyperlink" Target="https://www.youtube.com/watch?v=cSSgndQ5mV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xQ2qKShvmc" TargetMode="External"/><Relationship Id="rId4" Type="http://schemas.openxmlformats.org/officeDocument/2006/relationships/hyperlink" Target="https://www.youtube.com/watch?v=veYJ7E_VKtE" TargetMode="External"/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www.youtube.com/watch?v=2PMuBQ7LyOw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WAI/intro/aria" TargetMode="External"/><Relationship Id="rId4" Type="http://schemas.openxmlformats.org/officeDocument/2006/relationships/hyperlink" Target="http://webaim.org/" TargetMode="External"/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www.w3.org/TR/WCAG20/)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ebaim.org/standards/wcag/checklist" TargetMode="External"/><Relationship Id="rId4" Type="http://schemas.openxmlformats.org/officeDocument/2006/relationships/hyperlink" Target="http://achecker.ca/" TargetMode="External"/><Relationship Id="rId5" Type="http://schemas.openxmlformats.org/officeDocument/2006/relationships/hyperlink" Target="http://vischeck.com/" TargetMode="External"/><Relationship Id="rId6" Type="http://schemas.openxmlformats.org/officeDocument/2006/relationships/hyperlink" Target="http://firevox.clcworld.net/" TargetMode="External"/><Relationship Id="rId7" Type="http://schemas.openxmlformats.org/officeDocument/2006/relationships/hyperlink" Target="http://www.chromevox.com/" TargetMode="External"/><Relationship Id="rId8" Type="http://schemas.openxmlformats.org/officeDocument/2006/relationships/hyperlink" Target="http://webanywhere.cs.washington.edu/" TargetMode="External"/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webaim.org/intro/#principles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p9NsV39nq8U" TargetMode="External"/><Relationship Id="rId4" Type="http://schemas.openxmlformats.org/officeDocument/2006/relationships/hyperlink" Target="http://www.washington.edu/doit/Video/" TargetMode="External"/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www.youtube.com/watch?v=KtAHzRu1OF0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01/guidelines-for-responsive-web-design/" TargetMode="External"/><Relationship Id="rId4" Type="http://schemas.openxmlformats.org/officeDocument/2006/relationships/hyperlink" Target="https://abookapart.com/products/responsive-web-design" TargetMode="External"/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alistapart.com/article/responsive-web-design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354" y="4781118"/>
            <a:ext cx="8111446" cy="157523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Inclusive Design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CSCI 3002 Fall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1910"/>
            <a:ext cx="4521905" cy="2950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256" y="1031910"/>
            <a:ext cx="4478744" cy="302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80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benefits: curb cuts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89" y="1417638"/>
            <a:ext cx="7202311" cy="48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93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Situational impairments 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 levels</a:t>
            </a:r>
          </a:p>
          <a:p>
            <a:r>
              <a:rPr lang="en-US" dirty="0"/>
              <a:t>Noise</a:t>
            </a:r>
          </a:p>
          <a:p>
            <a:r>
              <a:rPr lang="en-US" dirty="0"/>
              <a:t>Wind/dirt/stuff</a:t>
            </a:r>
          </a:p>
          <a:p>
            <a:r>
              <a:rPr lang="en-US" dirty="0"/>
              <a:t>Movement</a:t>
            </a:r>
          </a:p>
          <a:p>
            <a:r>
              <a:rPr lang="en-US" dirty="0"/>
              <a:t>Wearing bulky equipment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5762" y="5615582"/>
            <a:ext cx="83724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 charset="0"/>
              </a:rPr>
              <a:t>Sears, A., Lin, M., </a:t>
            </a:r>
            <a:r>
              <a:rPr lang="en-US" dirty="0" err="1">
                <a:latin typeface="ArialMT" charset="0"/>
              </a:rPr>
              <a:t>Jacko</a:t>
            </a:r>
            <a:r>
              <a:rPr lang="en-US" dirty="0">
                <a:latin typeface="ArialMT" charset="0"/>
              </a:rPr>
              <a:t>, J., &amp; Xiao, Y. (2003, June). When computers fade: Pervasive computing and situationally-induced impairments and disabilities. In </a:t>
            </a:r>
            <a:r>
              <a:rPr lang="en-US" i="1" dirty="0">
                <a:latin typeface="ArialMT" charset="0"/>
              </a:rPr>
              <a:t>HCI International</a:t>
            </a:r>
            <a:r>
              <a:rPr lang="en-US" dirty="0">
                <a:latin typeface="ArialMT" charset="0"/>
              </a:rPr>
              <a:t> (Vol. 2, No. 03, pp. 1298-1302).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61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Arguments for accessibility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2689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Economic argument</a:t>
            </a:r>
          </a:p>
          <a:p>
            <a:pPr lvl="1"/>
            <a:r>
              <a:rPr lang="en-US" dirty="0"/>
              <a:t>Reach a large audience</a:t>
            </a:r>
          </a:p>
          <a:p>
            <a:pPr lvl="1"/>
            <a:r>
              <a:rPr lang="en-US" dirty="0"/>
              <a:t>Makes you look good</a:t>
            </a:r>
          </a:p>
          <a:p>
            <a:r>
              <a:rPr lang="en-US" b="1" dirty="0"/>
              <a:t>Moral argument</a:t>
            </a:r>
          </a:p>
          <a:p>
            <a:pPr lvl="1"/>
            <a:r>
              <a:rPr lang="en-US" dirty="0"/>
              <a:t>Participation from a diverse group is good </a:t>
            </a:r>
          </a:p>
          <a:p>
            <a:pPr lvl="1"/>
            <a:r>
              <a:rPr lang="en-US" dirty="0"/>
              <a:t>Helping the less fortunate 🙄</a:t>
            </a:r>
          </a:p>
          <a:p>
            <a:r>
              <a:rPr lang="en-US" b="1" dirty="0"/>
              <a:t>Legal argument</a:t>
            </a:r>
          </a:p>
          <a:p>
            <a:pPr lvl="1"/>
            <a:r>
              <a:rPr lang="en-US" dirty="0"/>
              <a:t>Laws requiring equal access of public resources (Americans with Disabilities Act, Section 508, </a:t>
            </a:r>
            <a:r>
              <a:rPr lang="en-US" dirty="0">
                <a:hlinkClick r:id="rId2"/>
              </a:rPr>
              <a:t>http://webaim.org/articles/laws/usa/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Many legal cases (big companies: Target, Amazon…)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754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Argument from multiple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0387"/>
            <a:ext cx="4114800" cy="48910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Devices may take many forms</a:t>
            </a:r>
          </a:p>
          <a:p>
            <a:endParaRPr lang="en-US" dirty="0"/>
          </a:p>
          <a:p>
            <a:r>
              <a:rPr lang="en-US" dirty="0"/>
              <a:t>Support multiple forms of input and output</a:t>
            </a:r>
          </a:p>
          <a:p>
            <a:endParaRPr lang="en-US" dirty="0"/>
          </a:p>
          <a:p>
            <a:r>
              <a:rPr lang="en-US" dirty="0"/>
              <a:t>Support situationally appropriate input (e.g. speech vs. text)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34334"/>
            <a:ext cx="4186718" cy="232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500"/>
          <a:stretch/>
        </p:blipFill>
        <p:spPr>
          <a:xfrm>
            <a:off x="5608084" y="3979877"/>
            <a:ext cx="2114550" cy="250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00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469" y="33764"/>
            <a:ext cx="2161309" cy="2161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4419"/>
            <a:ext cx="9144000" cy="48364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946" y="6400180"/>
            <a:ext cx="7020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http://</a:t>
            </a:r>
            <a:r>
              <a:rPr lang="en-US" dirty="0" err="1">
                <a:solidFill>
                  <a:srgbClr val="92D050"/>
                </a:solidFill>
              </a:rPr>
              <a:t>teachingaccessibility.com</a:t>
            </a:r>
            <a:r>
              <a:rPr lang="en-US" dirty="0">
                <a:solidFill>
                  <a:srgbClr val="92D050"/>
                </a:solidFill>
              </a:rPr>
              <a:t>/job-descriptions/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946" y="5950852"/>
            <a:ext cx="4142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many, many jobs in accessibility.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21" y="125208"/>
            <a:ext cx="5219205" cy="759786"/>
          </a:xfrm>
        </p:spPr>
        <p:txBody>
          <a:bodyPr>
            <a:normAutofit fontScale="90000"/>
          </a:bodyPr>
          <a:lstStyle/>
          <a:p>
            <a:r>
              <a:rPr lang="en-US" dirty="0"/>
              <a:t>Argument from $$$$$</a:t>
            </a:r>
          </a:p>
        </p:txBody>
      </p:sp>
    </p:spTree>
    <p:extLst>
      <p:ext uri="{BB962C8B-B14F-4D97-AF65-F5344CB8AC3E}">
        <p14:creationId xmlns:p14="http://schemas.microsoft.com/office/powerpoint/2010/main" val="2088016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49" y="4117960"/>
            <a:ext cx="3908425" cy="2603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Argument from cool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59" y="1718268"/>
            <a:ext cx="2735941" cy="4062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65" y="1143000"/>
            <a:ext cx="3042356" cy="3042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121" y="1306939"/>
            <a:ext cx="3120549" cy="434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07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Takeaway: universal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for a variety of uses an input methods can enable use by more users, on multiple devices, in multiple contexts</a:t>
            </a:r>
          </a:p>
          <a:p>
            <a:endParaRPr lang="en-US" dirty="0"/>
          </a:p>
          <a:p>
            <a:r>
              <a:rPr lang="en-US" dirty="0"/>
              <a:t>Making things easier for those with the greatest challenges, makes it easier for everyone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066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304" y="4390119"/>
            <a:ext cx="1832079" cy="181791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9139"/>
          </a:xfrm>
        </p:spPr>
        <p:txBody>
          <a:bodyPr>
            <a:normAutofit fontScale="90000"/>
          </a:bodyPr>
          <a:lstStyle/>
          <a:p>
            <a:r>
              <a:rPr lang="en-US" dirty="0"/>
              <a:t>Accessibility becomes mainstream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8130" y="6356350"/>
            <a:ext cx="380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Graham </a:t>
            </a:r>
            <a:r>
              <a:rPr lang="en-US" dirty="0" err="1"/>
              <a:t>Pullin</a:t>
            </a:r>
            <a:r>
              <a:rPr lang="en-US" dirty="0"/>
              <a:t>, Design Meets Disability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6" y="1361539"/>
            <a:ext cx="4274924" cy="35785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447" y="1361539"/>
            <a:ext cx="4152936" cy="288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76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81712"/>
          </a:xfrm>
        </p:spPr>
        <p:txBody>
          <a:bodyPr/>
          <a:lstStyle/>
          <a:p>
            <a:pPr algn="ctr"/>
            <a:r>
              <a:rPr lang="en-US" dirty="0"/>
              <a:t>How to design for accessibility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53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accessibility challenges</a:t>
            </a:r>
          </a:p>
          <a:p>
            <a:r>
              <a:rPr lang="en-US" dirty="0"/>
              <a:t>Assistive technologies used</a:t>
            </a:r>
          </a:p>
          <a:p>
            <a:r>
              <a:rPr lang="en-US" dirty="0"/>
              <a:t>Testing tools and strategies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3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7156"/>
            <a:ext cx="8229600" cy="4359008"/>
          </a:xfrm>
        </p:spPr>
        <p:txBody>
          <a:bodyPr/>
          <a:lstStyle/>
          <a:p>
            <a:r>
              <a:rPr lang="en-US" dirty="0"/>
              <a:t>Inclusive design</a:t>
            </a:r>
          </a:p>
          <a:p>
            <a:endParaRPr lang="en-US" dirty="0"/>
          </a:p>
          <a:p>
            <a:r>
              <a:rPr lang="en-US" dirty="0"/>
              <a:t>(Time permitting) responsive  design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96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if something is accessible?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Test with users</a:t>
            </a:r>
          </a:p>
          <a:p>
            <a:r>
              <a:rPr lang="en-US" dirty="0"/>
              <a:t>Multimodal input / output</a:t>
            </a:r>
          </a:p>
          <a:p>
            <a:r>
              <a:rPr lang="en-US" dirty="0"/>
              <a:t>Contextual testing / environment</a:t>
            </a:r>
          </a:p>
          <a:p>
            <a:r>
              <a:rPr lang="en-US" dirty="0"/>
              <a:t>Understanding use from basic interactions</a:t>
            </a:r>
          </a:p>
          <a:p>
            <a:r>
              <a:rPr lang="en-US" dirty="0"/>
              <a:t>Formative research / use of existing technologies</a:t>
            </a:r>
          </a:p>
          <a:p>
            <a:r>
              <a:rPr lang="en-US" dirty="0"/>
              <a:t>Standards / checklists</a:t>
            </a:r>
          </a:p>
          <a:p>
            <a:r>
              <a:rPr lang="en-US" dirty="0"/>
              <a:t>Automated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51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if something is accessible?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227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Testing with representative users</a:t>
            </a:r>
          </a:p>
          <a:p>
            <a:pPr marL="457200" lvl="1" indent="0">
              <a:buNone/>
            </a:pPr>
            <a:r>
              <a:rPr lang="en-US" dirty="0"/>
              <a:t>+ Best feedback</a:t>
            </a:r>
          </a:p>
          <a:p>
            <a:pPr marL="457200" lvl="1" indent="0">
              <a:buNone/>
            </a:pPr>
            <a:r>
              <a:rPr lang="en-US" dirty="0"/>
              <a:t>– Costly, recruiting participants is difficult</a:t>
            </a:r>
          </a:p>
          <a:p>
            <a:endParaRPr lang="en-US" dirty="0"/>
          </a:p>
          <a:p>
            <a:r>
              <a:rPr lang="en-US" dirty="0"/>
              <a:t>Test using assistive technologies</a:t>
            </a:r>
          </a:p>
          <a:p>
            <a:pPr marL="457200" lvl="1" indent="0">
              <a:buNone/>
            </a:pPr>
            <a:r>
              <a:rPr lang="en-US" dirty="0"/>
              <a:t>+ Provide different perspective</a:t>
            </a:r>
          </a:p>
          <a:p>
            <a:pPr marL="457200" lvl="1" indent="0">
              <a:buNone/>
            </a:pPr>
            <a:r>
              <a:rPr lang="en-US" dirty="0"/>
              <a:t>– Requires practice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Standards and tools</a:t>
            </a:r>
          </a:p>
          <a:p>
            <a:pPr marL="457200" lvl="1" indent="0">
              <a:buNone/>
            </a:pPr>
            <a:r>
              <a:rPr lang="en-US" dirty="0"/>
              <a:t>+ Can address well known problems</a:t>
            </a:r>
          </a:p>
          <a:p>
            <a:pPr marL="457200" lvl="1" indent="0">
              <a:buNone/>
            </a:pPr>
            <a:r>
              <a:rPr lang="en-US" dirty="0"/>
              <a:t>– May miss some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04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if something is accessible?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227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Testing with representative users</a:t>
            </a:r>
          </a:p>
          <a:p>
            <a:pPr marL="457200" lvl="1" indent="0">
              <a:buNone/>
            </a:pPr>
            <a:r>
              <a:rPr lang="en-US" dirty="0"/>
              <a:t>+ Best feedback</a:t>
            </a:r>
          </a:p>
          <a:p>
            <a:pPr marL="457200" lvl="1" indent="0">
              <a:buNone/>
            </a:pPr>
            <a:r>
              <a:rPr lang="en-US" dirty="0"/>
              <a:t>– Costly, recruiting participants is difficult</a:t>
            </a:r>
          </a:p>
          <a:p>
            <a:endParaRPr lang="en-US" dirty="0"/>
          </a:p>
          <a:p>
            <a:r>
              <a:rPr lang="en-US" dirty="0"/>
              <a:t>Test using assistive technologies</a:t>
            </a:r>
          </a:p>
          <a:p>
            <a:pPr marL="457200" lvl="1" indent="0">
              <a:buNone/>
            </a:pPr>
            <a:r>
              <a:rPr lang="en-US" dirty="0"/>
              <a:t>+ Provide different perspective</a:t>
            </a:r>
          </a:p>
          <a:p>
            <a:pPr marL="457200" lvl="1" indent="0">
              <a:buNone/>
            </a:pPr>
            <a:r>
              <a:rPr lang="en-US" dirty="0"/>
              <a:t>– Requires practice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Standards and tools</a:t>
            </a:r>
          </a:p>
          <a:p>
            <a:pPr marL="457200" lvl="1" indent="0">
              <a:buNone/>
            </a:pPr>
            <a:r>
              <a:rPr lang="en-US" dirty="0"/>
              <a:t>+ Can address well known problems</a:t>
            </a:r>
          </a:p>
          <a:p>
            <a:pPr marL="457200" lvl="1" indent="0">
              <a:buNone/>
            </a:pPr>
            <a:r>
              <a:rPr lang="en-US" dirty="0"/>
              <a:t>– May miss some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00800" y="4594482"/>
            <a:ext cx="2438400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Combine techniques and triangulate</a:t>
            </a:r>
          </a:p>
        </p:txBody>
      </p:sp>
    </p:spTree>
    <p:extLst>
      <p:ext uri="{BB962C8B-B14F-4D97-AF65-F5344CB8AC3E}">
        <p14:creationId xmlns:p14="http://schemas.microsoft.com/office/powerpoint/2010/main" val="1739161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accessibility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User involvement is key</a:t>
            </a:r>
          </a:p>
          <a:p>
            <a:pPr lvl="1"/>
            <a:r>
              <a:rPr lang="en-US" dirty="0"/>
              <a:t>BUT working with people with disabilities is time consuming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b="1" dirty="0"/>
              <a:t>personas</a:t>
            </a:r>
            <a:r>
              <a:rPr lang="en-US" dirty="0"/>
              <a:t> to guide design</a:t>
            </a:r>
          </a:p>
          <a:p>
            <a:pPr lvl="1"/>
            <a:r>
              <a:rPr lang="en-US" dirty="0"/>
              <a:t>But base them on real data</a:t>
            </a:r>
          </a:p>
          <a:p>
            <a:endParaRPr lang="en-US" i="1" dirty="0"/>
          </a:p>
          <a:p>
            <a:r>
              <a:rPr lang="en-US" dirty="0"/>
              <a:t>Follow design guidelines for specific disabilities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654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affected?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735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People with disabilities (visual, hearing, motor, cognitive, reading)</a:t>
            </a:r>
          </a:p>
          <a:p>
            <a:pPr lvl="1"/>
            <a:r>
              <a:rPr lang="en-US" dirty="0"/>
              <a:t>About 1 in 5 adults </a:t>
            </a:r>
            <a:r>
              <a:rPr lang="en-US" sz="2000" dirty="0"/>
              <a:t>(</a:t>
            </a:r>
            <a:r>
              <a:rPr lang="en-US" sz="2000" dirty="0" err="1"/>
              <a:t>webaim.org</a:t>
            </a:r>
            <a:r>
              <a:rPr lang="en-US" sz="2000" dirty="0"/>
              <a:t>/intro)</a:t>
            </a:r>
          </a:p>
          <a:p>
            <a:endParaRPr lang="en-US" dirty="0"/>
          </a:p>
          <a:p>
            <a:r>
              <a:rPr lang="en-US" dirty="0"/>
              <a:t>Older adults – up to 50% of computer users may benefit from accessibility features </a:t>
            </a:r>
            <a:br>
              <a:rPr lang="en-US" dirty="0"/>
            </a:br>
            <a:r>
              <a:rPr lang="en-US" sz="2100" dirty="0"/>
              <a:t>(http://</a:t>
            </a:r>
            <a:r>
              <a:rPr lang="en-US" sz="2100" dirty="0" err="1"/>
              <a:t>www.microsoft.com</a:t>
            </a:r>
            <a:r>
              <a:rPr lang="en-US" sz="2100" dirty="0"/>
              <a:t>/enable/research/)</a:t>
            </a:r>
          </a:p>
          <a:p>
            <a:endParaRPr lang="en-US" dirty="0"/>
          </a:p>
          <a:p>
            <a:r>
              <a:rPr lang="en-US" dirty="0"/>
              <a:t>“Situational impairments” – mobile device users, temporarily injured people</a:t>
            </a:r>
          </a:p>
          <a:p>
            <a:endParaRPr lang="en-US" dirty="0"/>
          </a:p>
          <a:p>
            <a:r>
              <a:rPr lang="en-US" dirty="0"/>
              <a:t>Sometimes it’s just convenient – reading transcripts vs. watching a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82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Categories of Impairments</a:t>
            </a:r>
          </a:p>
        </p:txBody>
      </p:sp>
      <p:sp>
        <p:nvSpPr>
          <p:cNvPr id="7170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Cognitive</a:t>
            </a:r>
          </a:p>
          <a:p>
            <a:r>
              <a:rPr lang="en-US" dirty="0">
                <a:latin typeface="Calibri"/>
                <a:cs typeface="Calibri"/>
              </a:rPr>
              <a:t> Mobility (Physical)</a:t>
            </a:r>
          </a:p>
          <a:p>
            <a:r>
              <a:rPr lang="en-US" dirty="0">
                <a:latin typeface="Calibri"/>
                <a:cs typeface="Calibri"/>
              </a:rPr>
              <a:t> Hearing</a:t>
            </a:r>
          </a:p>
          <a:p>
            <a:r>
              <a:rPr lang="en-US" dirty="0">
                <a:latin typeface="Calibri"/>
                <a:cs typeface="Calibri"/>
              </a:rPr>
              <a:t> Speech</a:t>
            </a:r>
          </a:p>
          <a:p>
            <a:r>
              <a:rPr lang="en-US" dirty="0">
                <a:latin typeface="Calibri"/>
                <a:cs typeface="Calibri"/>
              </a:rPr>
              <a:t> Visual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chemeClr val="tx1"/>
                </a:solidFill>
                <a:latin typeface="Calibri"/>
                <a:cs typeface="Calibri"/>
              </a:rPr>
              <a:pPr/>
              <a:t>25</a:t>
            </a:fld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8667" y="6356350"/>
            <a:ext cx="584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(slides adapted from a lecture by Michele Williams @UMBC)</a:t>
            </a:r>
          </a:p>
        </p:txBody>
      </p:sp>
    </p:spTree>
    <p:extLst>
      <p:ext uri="{BB962C8B-B14F-4D97-AF65-F5344CB8AC3E}">
        <p14:creationId xmlns:p14="http://schemas.microsoft.com/office/powerpoint/2010/main" val="2114448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Cognitive Impairments</a:t>
            </a:r>
          </a:p>
        </p:txBody>
      </p:sp>
      <p:sp>
        <p:nvSpPr>
          <p:cNvPr id="9218" name="Content Placeholder 2"/>
          <p:cNvSpPr>
            <a:spLocks noGrp="1"/>
          </p:cNvSpPr>
          <p:nvPr>
            <p:ph idx="1"/>
          </p:nvPr>
        </p:nvSpPr>
        <p:spPr>
          <a:xfrm>
            <a:off x="457200" y="1537855"/>
            <a:ext cx="8229600" cy="5056909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Franklin Gothic Book" charset="0"/>
              </a:rPr>
              <a:t>Extremely wide variety in ability</a:t>
            </a:r>
          </a:p>
          <a:p>
            <a:pPr lvl="1"/>
            <a:r>
              <a:rPr lang="en-US" dirty="0">
                <a:latin typeface="Franklin Gothic Book" charset="0"/>
              </a:rPr>
              <a:t>Difficulty understanding written or other content</a:t>
            </a:r>
          </a:p>
          <a:p>
            <a:pPr lvl="1"/>
            <a:r>
              <a:rPr lang="en-US" dirty="0">
                <a:latin typeface="Franklin Gothic Book" charset="0"/>
              </a:rPr>
              <a:t>Challenges with memory, following complex processes</a:t>
            </a:r>
          </a:p>
          <a:p>
            <a:endParaRPr lang="en-US" dirty="0">
              <a:latin typeface="Franklin Gothic Book" charset="0"/>
            </a:endParaRPr>
          </a:p>
          <a:p>
            <a:r>
              <a:rPr lang="en-US" dirty="0">
                <a:latin typeface="Franklin Gothic Book" charset="0"/>
              </a:rPr>
              <a:t>Can be overwhelmed and freeze up</a:t>
            </a:r>
          </a:p>
          <a:p>
            <a:endParaRPr lang="en-US" dirty="0">
              <a:latin typeface="Franklin Gothic Book" charset="0"/>
            </a:endParaRPr>
          </a:p>
          <a:p>
            <a:r>
              <a:rPr lang="en-US" dirty="0">
                <a:latin typeface="Franklin Gothic Book" charset="0"/>
              </a:rPr>
              <a:t>Groups with similar challenges: non-native speakers, older adults, younger kids</a:t>
            </a:r>
          </a:p>
          <a:p>
            <a:endParaRPr lang="en-US" dirty="0">
              <a:latin typeface="Franklin Gothic Book" charset="0"/>
            </a:endParaRPr>
          </a:p>
          <a:p>
            <a:r>
              <a:rPr lang="en-US" dirty="0">
                <a:latin typeface="Franklin Gothic Book" charset="0"/>
              </a:rPr>
              <a:t>How to address using design?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930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 dirty="0"/>
              <a:t>Designing for Cognitive Impairments</a:t>
            </a:r>
          </a:p>
        </p:txBody>
      </p:sp>
      <p:sp>
        <p:nvSpPr>
          <p:cNvPr id="9218" name="Content Placeholder 2"/>
          <p:cNvSpPr>
            <a:spLocks noGrp="1"/>
          </p:cNvSpPr>
          <p:nvPr>
            <p:ph idx="1"/>
          </p:nvPr>
        </p:nvSpPr>
        <p:spPr>
          <a:xfrm>
            <a:off x="457200" y="1630017"/>
            <a:ext cx="8229600" cy="490889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Franklin Gothic Book" charset="0"/>
              </a:rPr>
              <a:t>Reduce memorization required</a:t>
            </a:r>
          </a:p>
          <a:p>
            <a:pPr lvl="1"/>
            <a:r>
              <a:rPr lang="en-US" dirty="0">
                <a:latin typeface="Franklin Gothic Book" charset="0"/>
              </a:rPr>
              <a:t>Show possible options, </a:t>
            </a:r>
            <a:r>
              <a:rPr lang="en-US" b="1" dirty="0">
                <a:latin typeface="Franklin Gothic Book" charset="0"/>
              </a:rPr>
              <a:t>integrated into the interface</a:t>
            </a:r>
            <a:r>
              <a:rPr lang="en-US" dirty="0">
                <a:latin typeface="Franklin Gothic Book" charset="0"/>
              </a:rPr>
              <a:t> (users don’t click help)</a:t>
            </a:r>
          </a:p>
          <a:p>
            <a:endParaRPr lang="en-US" dirty="0">
              <a:latin typeface="Franklin Gothic Book" charset="0"/>
            </a:endParaRPr>
          </a:p>
          <a:p>
            <a:r>
              <a:rPr lang="en-US" dirty="0">
                <a:latin typeface="Franklin Gothic Book" charset="0"/>
              </a:rPr>
              <a:t>Show information in multimodal form (text, image, audio)</a:t>
            </a:r>
          </a:p>
          <a:p>
            <a:endParaRPr lang="en-US" dirty="0">
              <a:latin typeface="Franklin Gothic Book" charset="0"/>
            </a:endParaRPr>
          </a:p>
          <a:p>
            <a:r>
              <a:rPr lang="en-US" dirty="0">
                <a:latin typeface="Franklin Gothic Book" charset="0"/>
              </a:rPr>
              <a:t>Reduce number of steps needed to complete tasks</a:t>
            </a:r>
          </a:p>
          <a:p>
            <a:endParaRPr lang="en-US" dirty="0">
              <a:latin typeface="Franklin Gothic Book" charset="0"/>
            </a:endParaRPr>
          </a:p>
          <a:p>
            <a:r>
              <a:rPr lang="en-US" dirty="0">
                <a:latin typeface="Franklin Gothic Book" charset="0"/>
              </a:rPr>
              <a:t>Support undo, resuming incomplete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705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Mobility Impairments</a:t>
            </a:r>
          </a:p>
        </p:txBody>
      </p:sp>
      <p:sp>
        <p:nvSpPr>
          <p:cNvPr id="921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Franklin Gothic Book" charset="0"/>
              </a:rPr>
              <a:t>May be using a keyboard or other device to navigate</a:t>
            </a:r>
          </a:p>
          <a:p>
            <a:pPr lvl="1"/>
            <a:r>
              <a:rPr lang="en-US" dirty="0">
                <a:latin typeface="Franklin Gothic Book" charset="0"/>
              </a:rPr>
              <a:t>In extreme example, may be using a pointer, head tracker, or switch access</a:t>
            </a:r>
          </a:p>
          <a:p>
            <a:pPr lvl="1"/>
            <a:endParaRPr lang="en-US" dirty="0">
              <a:latin typeface="Franklin Gothic Book" charset="0"/>
            </a:endParaRPr>
          </a:p>
          <a:p>
            <a:r>
              <a:rPr lang="en-US" dirty="0">
                <a:latin typeface="Franklin Gothic Book" charset="0"/>
              </a:rPr>
              <a:t>May experience fatigue, tremor, slow movement, reduced strength</a:t>
            </a:r>
          </a:p>
          <a:p>
            <a:endParaRPr lang="en-US" dirty="0">
              <a:latin typeface="Franklin Gothic Book" charset="0"/>
            </a:endParaRPr>
          </a:p>
          <a:p>
            <a:r>
              <a:rPr lang="en-US" dirty="0">
                <a:latin typeface="Franklin Gothic Book" charset="0"/>
              </a:rPr>
              <a:t>Difficulty with gestures (especially multi-stroke and multi-touch)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812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AT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Touch screen head pointer: </a:t>
            </a:r>
            <a:r>
              <a:rPr lang="en-US" dirty="0">
                <a:hlinkClick r:id="rId2"/>
              </a:rPr>
              <a:t>https://www.youtube.com/watch?v=26G4qXB2j4g</a:t>
            </a:r>
            <a:endParaRPr lang="en-US" dirty="0"/>
          </a:p>
          <a:p>
            <a:endParaRPr lang="en-US" dirty="0"/>
          </a:p>
          <a:p>
            <a:r>
              <a:rPr lang="en-US" dirty="0"/>
              <a:t>Switch access: </a:t>
            </a:r>
            <a:r>
              <a:rPr lang="en-US" dirty="0">
                <a:hlinkClick r:id="rId3"/>
              </a:rPr>
              <a:t>https://www.youtube.com/watch?v=cSSgndQ5mVs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61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367B99-F043-4D4F-B592-6E0C4884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21825A-5701-9B47-8F02-24A050F33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week: Design in social context</a:t>
            </a:r>
          </a:p>
          <a:p>
            <a:r>
              <a:rPr lang="en-US" dirty="0"/>
              <a:t>Friday: project video storyboards</a:t>
            </a:r>
          </a:p>
          <a:p>
            <a:pPr lvl="1"/>
            <a:r>
              <a:rPr lang="en-US" b="1" dirty="0"/>
              <a:t>**Your group must bring a storyboard and present**</a:t>
            </a:r>
          </a:p>
          <a:p>
            <a:pPr lvl="1"/>
            <a:endParaRPr lang="en-US" b="1" dirty="0"/>
          </a:p>
          <a:p>
            <a:r>
              <a:rPr lang="en-US" dirty="0"/>
              <a:t>Tuesday</a:t>
            </a:r>
            <a:r>
              <a:rPr lang="en-US" dirty="0"/>
              <a:t>: Final project presentations</a:t>
            </a:r>
            <a:endParaRPr lang="en-US" dirty="0"/>
          </a:p>
          <a:p>
            <a:r>
              <a:rPr lang="en-US" dirty="0"/>
              <a:t>Thursday: </a:t>
            </a:r>
            <a:r>
              <a:rPr lang="en-US" dirty="0"/>
              <a:t>Quiz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3524F96-E9B6-9446-A413-F856693E9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11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Designing for </a:t>
            </a:r>
            <a:r>
              <a:rPr lang="en-US" dirty="0">
                <a:ea typeface="+mj-ea"/>
                <a:cs typeface="+mj-cs"/>
              </a:rPr>
              <a:t>Mobility Impairments</a:t>
            </a:r>
          </a:p>
        </p:txBody>
      </p:sp>
      <p:sp>
        <p:nvSpPr>
          <p:cNvPr id="92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Franklin Gothic Book" charset="0"/>
              </a:rPr>
              <a:t>Support keyboard navigation (most alternative pointing devices map to key presses)</a:t>
            </a:r>
          </a:p>
          <a:p>
            <a:endParaRPr lang="en-US" dirty="0">
              <a:latin typeface="Franklin Gothic Book" charset="0"/>
            </a:endParaRPr>
          </a:p>
          <a:p>
            <a:r>
              <a:rPr lang="en-US" dirty="0">
                <a:latin typeface="Franklin Gothic Book" charset="0"/>
              </a:rPr>
              <a:t>Avoid timed interactions</a:t>
            </a:r>
          </a:p>
          <a:p>
            <a:endParaRPr lang="en-US" dirty="0">
              <a:latin typeface="Franklin Gothic Book" charset="0"/>
            </a:endParaRPr>
          </a:p>
          <a:p>
            <a:r>
              <a:rPr lang="en-US" dirty="0">
                <a:latin typeface="Franklin Gothic Book" charset="0"/>
              </a:rPr>
              <a:t>Provide alternatives to gestures and pointing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556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Deaf and Hard of Hearing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have limited or no ability to recognize sound</a:t>
            </a:r>
          </a:p>
          <a:p>
            <a:endParaRPr lang="en-US" dirty="0"/>
          </a:p>
          <a:p>
            <a:r>
              <a:rPr lang="en-US" dirty="0"/>
              <a:t>Might not be able to read lips</a:t>
            </a:r>
          </a:p>
          <a:p>
            <a:endParaRPr lang="en-US" dirty="0"/>
          </a:p>
          <a:p>
            <a:r>
              <a:rPr lang="en-US" dirty="0"/>
              <a:t>English is often the second language of deaf people in the US (ASL would be their native language)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995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Designing for Hearing Impairments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7561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ranklin Gothic Book" charset="0"/>
              </a:rPr>
              <a:t>Provide captions and transcripts for all audio/video</a:t>
            </a:r>
          </a:p>
          <a:p>
            <a:pPr lvl="1"/>
            <a:r>
              <a:rPr lang="en-US" dirty="0">
                <a:latin typeface="Franklin Gothic Book" charset="0"/>
              </a:rPr>
              <a:t>Also helps for search, users in noisy environments</a:t>
            </a:r>
          </a:p>
          <a:p>
            <a:pPr lvl="1"/>
            <a:r>
              <a:rPr lang="en-US" dirty="0">
                <a:latin typeface="Franklin Gothic Book" charset="0"/>
              </a:rPr>
              <a:t>Auto captions (</a:t>
            </a:r>
            <a:r>
              <a:rPr lang="en-US" dirty="0" err="1">
                <a:latin typeface="Franklin Gothic Book" charset="0"/>
              </a:rPr>
              <a:t>eg</a:t>
            </a:r>
            <a:r>
              <a:rPr lang="en-US" dirty="0">
                <a:latin typeface="Franklin Gothic Book" charset="0"/>
              </a:rPr>
              <a:t> from YouTube) are terrible</a:t>
            </a:r>
          </a:p>
          <a:p>
            <a:pPr lvl="1"/>
            <a:endParaRPr lang="en-US" dirty="0">
              <a:latin typeface="Franklin Gothic Book" charset="0"/>
            </a:endParaRPr>
          </a:p>
          <a:p>
            <a:r>
              <a:rPr lang="en-US" dirty="0">
                <a:latin typeface="Franklin Gothic Book" charset="0"/>
              </a:rPr>
              <a:t>Provide text messaging support (in addition to any voice or video)</a:t>
            </a:r>
          </a:p>
          <a:p>
            <a:endParaRPr lang="en-US" dirty="0">
              <a:latin typeface="Franklin Gothic Book" charset="0"/>
            </a:endParaRPr>
          </a:p>
          <a:p>
            <a:r>
              <a:rPr lang="en-US" dirty="0">
                <a:latin typeface="Franklin Gothic Book" charset="0"/>
              </a:rPr>
              <a:t>Write clearly</a:t>
            </a:r>
          </a:p>
        </p:txBody>
      </p:sp>
    </p:spTree>
    <p:extLst>
      <p:ext uri="{BB962C8B-B14F-4D97-AF65-F5344CB8AC3E}">
        <p14:creationId xmlns:p14="http://schemas.microsoft.com/office/powerpoint/2010/main" val="964179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Speech and Language Impairments</a:t>
            </a: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457200" y="2119313"/>
            <a:ext cx="8122355" cy="3844925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Book" charset="0"/>
              </a:rPr>
              <a:t>May affect ability to understand/produce written or spoken language</a:t>
            </a:r>
          </a:p>
          <a:p>
            <a:endParaRPr lang="en-US" dirty="0">
              <a:latin typeface="Franklin Gothic Book" charset="0"/>
            </a:endParaRPr>
          </a:p>
          <a:p>
            <a:r>
              <a:rPr lang="en-US" dirty="0">
                <a:latin typeface="Franklin Gothic Book" charset="0"/>
              </a:rPr>
              <a:t>May involve physical disability (dysarthria) and/or brain (aphasia)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43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400" dirty="0">
                <a:ea typeface="+mj-ea"/>
                <a:cs typeface="+mj-cs"/>
              </a:rPr>
              <a:t>Designing for Speech/Language Impairments</a:t>
            </a: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457200" y="1674421"/>
            <a:ext cx="8122355" cy="4289817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Book" charset="0"/>
              </a:rPr>
              <a:t>Simplify text</a:t>
            </a:r>
          </a:p>
          <a:p>
            <a:endParaRPr lang="en-US" dirty="0">
              <a:latin typeface="Franklin Gothic Book" charset="0"/>
            </a:endParaRPr>
          </a:p>
          <a:p>
            <a:r>
              <a:rPr lang="en-US" dirty="0">
                <a:latin typeface="Franklin Gothic Book" charset="0"/>
              </a:rPr>
              <a:t>Provide multimodal information (text, image, sound)</a:t>
            </a:r>
          </a:p>
          <a:p>
            <a:endParaRPr lang="en-US" dirty="0">
              <a:latin typeface="Franklin Gothic Book" charset="0"/>
            </a:endParaRPr>
          </a:p>
          <a:p>
            <a:r>
              <a:rPr lang="en-US" dirty="0">
                <a:latin typeface="Franklin Gothic Book" charset="0"/>
              </a:rPr>
              <a:t>Provide alternatives to voice/video chat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78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impairments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Wide range of functional effects</a:t>
            </a:r>
          </a:p>
          <a:p>
            <a:pPr lvl="1"/>
            <a:r>
              <a:rPr lang="en-US" dirty="0"/>
              <a:t>Color blindness (~10% of male population)</a:t>
            </a:r>
          </a:p>
          <a:p>
            <a:pPr lvl="1"/>
            <a:r>
              <a:rPr lang="en-US" dirty="0"/>
              <a:t>Reduced field of vision</a:t>
            </a:r>
          </a:p>
          <a:p>
            <a:pPr lvl="1"/>
            <a:r>
              <a:rPr lang="en-US" dirty="0"/>
              <a:t>Difficulty reading text</a:t>
            </a:r>
          </a:p>
          <a:p>
            <a:pPr lvl="1"/>
            <a:r>
              <a:rPr lang="is-IS" dirty="0"/>
              <a:t>…</a:t>
            </a:r>
          </a:p>
          <a:p>
            <a:pPr lvl="1"/>
            <a:r>
              <a:rPr lang="is-IS" dirty="0"/>
              <a:t>Light perception only</a:t>
            </a:r>
          </a:p>
          <a:p>
            <a:pPr lvl="1"/>
            <a:r>
              <a:rPr lang="is-IS" dirty="0"/>
              <a:t>No functional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605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 for People with Vision impairments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Magnifier</a:t>
            </a:r>
          </a:p>
          <a:p>
            <a:pPr lvl="1"/>
            <a:r>
              <a:rPr lang="en-US" dirty="0"/>
              <a:t>Physical or on-screen</a:t>
            </a:r>
          </a:p>
          <a:p>
            <a:pPr lvl="1"/>
            <a:r>
              <a:rPr lang="en-US" dirty="0"/>
              <a:t>Move around on screen using a mouse</a:t>
            </a:r>
          </a:p>
          <a:p>
            <a:pPr lvl="1"/>
            <a:endParaRPr lang="en-US" dirty="0"/>
          </a:p>
          <a:p>
            <a:r>
              <a:rPr lang="en-US" dirty="0"/>
              <a:t>Screen reader</a:t>
            </a:r>
          </a:p>
          <a:p>
            <a:pPr lvl="1"/>
            <a:r>
              <a:rPr lang="en-US" dirty="0"/>
              <a:t>Reads text in the user interface</a:t>
            </a:r>
          </a:p>
          <a:p>
            <a:pPr lvl="1"/>
            <a:r>
              <a:rPr lang="en-US" dirty="0"/>
              <a:t>Explore interface using keyboard</a:t>
            </a:r>
          </a:p>
          <a:p>
            <a:pPr lvl="1"/>
            <a:r>
              <a:rPr lang="en-US" dirty="0"/>
              <a:t>Explore hierarchical view</a:t>
            </a:r>
          </a:p>
          <a:p>
            <a:pPr lvl="1"/>
            <a:endParaRPr lang="en-US" dirty="0"/>
          </a:p>
          <a:p>
            <a:r>
              <a:rPr lang="en-US" dirty="0"/>
              <a:t>Some users may use one, the other, or both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F0"/>
                </a:solidFill>
              </a:rPr>
              <a:t>Vision impairment is a float, not a Boolean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8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AT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Screen reader demo: </a:t>
            </a:r>
            <a:r>
              <a:rPr lang="en-US" dirty="0">
                <a:hlinkClick r:id="rId2"/>
              </a:rPr>
              <a:t>https://www.youtube.com/watch?v=2PMuBQ7LyOw</a:t>
            </a:r>
            <a:endParaRPr lang="en-US" dirty="0"/>
          </a:p>
          <a:p>
            <a:endParaRPr lang="en-US" dirty="0"/>
          </a:p>
          <a:p>
            <a:r>
              <a:rPr lang="en-US" dirty="0"/>
              <a:t>VoiceOver: </a:t>
            </a:r>
            <a:r>
              <a:rPr lang="en-US" dirty="0">
                <a:hlinkClick r:id="rId3"/>
              </a:rPr>
              <a:t>https://www.youtube.com/watch?v=WxQ2qKShvmc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MacOS</a:t>
            </a:r>
            <a:r>
              <a:rPr lang="en-US" dirty="0"/>
              <a:t> magnifier:</a:t>
            </a:r>
            <a:br>
              <a:rPr lang="en-US" dirty="0"/>
            </a:br>
            <a:r>
              <a:rPr lang="en-US" dirty="0">
                <a:hlinkClick r:id="rId4"/>
              </a:rPr>
              <a:t>https://www.youtube.com/watch?v=veYJ7E_VKtE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219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Designing for</a:t>
            </a:r>
            <a:r>
              <a:rPr lang="en-US" dirty="0"/>
              <a:t> </a:t>
            </a:r>
            <a:r>
              <a:rPr lang="en-US" dirty="0">
                <a:ea typeface="+mj-ea"/>
                <a:cs typeface="+mj-cs"/>
              </a:rPr>
              <a:t>Visual Impairments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372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Franklin Gothic Book" charset="0"/>
              </a:rPr>
              <a:t>Provide GOOD text alternatives</a:t>
            </a:r>
          </a:p>
          <a:p>
            <a:pPr lvl="1"/>
            <a:r>
              <a:rPr lang="en-US" dirty="0">
                <a:latin typeface="Franklin Gothic Book" charset="0"/>
              </a:rPr>
              <a:t>How varies by platform; web images use alt text; iOS UI has accessibility attributes</a:t>
            </a:r>
          </a:p>
          <a:p>
            <a:pPr lvl="1"/>
            <a:endParaRPr lang="en-US" dirty="0">
              <a:latin typeface="Franklin Gothic Book" charset="0"/>
            </a:endParaRPr>
          </a:p>
          <a:p>
            <a:r>
              <a:rPr lang="en-US" dirty="0">
                <a:latin typeface="Franklin Gothic Book" charset="0"/>
              </a:rPr>
              <a:t>Support keyboard navigation</a:t>
            </a:r>
          </a:p>
          <a:p>
            <a:endParaRPr lang="en-US" dirty="0">
              <a:latin typeface="Franklin Gothic Book" charset="0"/>
            </a:endParaRPr>
          </a:p>
          <a:p>
            <a:r>
              <a:rPr lang="en-US" dirty="0">
                <a:latin typeface="Franklin Gothic Book" charset="0"/>
              </a:rPr>
              <a:t>Provide description for images, video, and other visual content</a:t>
            </a:r>
          </a:p>
          <a:p>
            <a:endParaRPr lang="en-US" dirty="0">
              <a:latin typeface="Franklin Gothic Book" charset="0"/>
            </a:endParaRPr>
          </a:p>
          <a:p>
            <a:r>
              <a:rPr lang="en-US" dirty="0">
                <a:latin typeface="Franklin Gothic Book" charset="0"/>
              </a:rPr>
              <a:t>Test your design with screen readers and magnifiers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74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 accessibility compliance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Content Accessibility Guidelines (WCAG: </a:t>
            </a:r>
            <a:r>
              <a:rPr lang="en-US" dirty="0">
                <a:hlinkClick r:id="rId2"/>
              </a:rPr>
              <a:t>http://www.w3.org/TR/WCAG20/)</a:t>
            </a:r>
            <a:endParaRPr lang="en-US" dirty="0"/>
          </a:p>
          <a:p>
            <a:endParaRPr lang="en-US" dirty="0"/>
          </a:p>
          <a:p>
            <a:r>
              <a:rPr lang="en-US" dirty="0"/>
              <a:t>ARIA for dynamic content: </a:t>
            </a:r>
            <a:r>
              <a:rPr lang="en-US" dirty="0">
                <a:hlinkClick r:id="rId3"/>
              </a:rPr>
              <a:t>http://www.w3.org/WAI/intro/aria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resources at </a:t>
            </a:r>
            <a:r>
              <a:rPr lang="en-US" dirty="0" err="1"/>
              <a:t>WebAIM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http://webaim.org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3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/>
              <a:t>Universal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0FB56013-B943-42BA-886F-6F9D4EB85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1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375" y="444734"/>
            <a:ext cx="6964363" cy="1201737"/>
          </a:xfrm>
        </p:spPr>
        <p:txBody>
          <a:bodyPr>
            <a:normAutofit/>
          </a:bodyPr>
          <a:lstStyle/>
          <a:p>
            <a:r>
              <a:rPr lang="en-US" sz="3600" dirty="0"/>
              <a:t>WCAG: Web Content Accessibility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375" y="1646471"/>
            <a:ext cx="7105728" cy="4352375"/>
          </a:xfrm>
        </p:spPr>
        <p:txBody>
          <a:bodyPr>
            <a:noAutofit/>
          </a:bodyPr>
          <a:lstStyle/>
          <a:p>
            <a:r>
              <a:rPr lang="en-US" sz="1600" b="1" dirty="0"/>
              <a:t>Perceivable</a:t>
            </a:r>
            <a:endParaRPr lang="en-US" sz="1600" dirty="0"/>
          </a:p>
          <a:p>
            <a:pPr lvl="1"/>
            <a:r>
              <a:rPr lang="en-US" sz="1600" dirty="0"/>
              <a:t>Provide </a:t>
            </a:r>
            <a:r>
              <a:rPr lang="en-US" sz="1600" b="1" dirty="0"/>
              <a:t>text alternatives</a:t>
            </a:r>
            <a:r>
              <a:rPr lang="en-US" sz="1600" dirty="0"/>
              <a:t> for non-text content and provide </a:t>
            </a:r>
            <a:r>
              <a:rPr lang="en-US" sz="1600" b="1" dirty="0"/>
              <a:t>captions and alternatives</a:t>
            </a:r>
            <a:r>
              <a:rPr lang="en-US" sz="1600" dirty="0"/>
              <a:t> for audio and video content.</a:t>
            </a:r>
          </a:p>
          <a:p>
            <a:pPr lvl="1"/>
            <a:r>
              <a:rPr lang="en-US" sz="1600" dirty="0"/>
              <a:t>Make content </a:t>
            </a:r>
            <a:r>
              <a:rPr lang="en-US" sz="1600" b="1" dirty="0"/>
              <a:t>adaptable</a:t>
            </a:r>
            <a:r>
              <a:rPr lang="en-US" sz="1600" dirty="0"/>
              <a:t>; and make it </a:t>
            </a:r>
            <a:r>
              <a:rPr lang="en-US" sz="1600" b="1" dirty="0"/>
              <a:t>available</a:t>
            </a:r>
            <a:r>
              <a:rPr lang="en-US" sz="1600" dirty="0"/>
              <a:t> to assistive technologies.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sufficient contrast</a:t>
            </a:r>
            <a:r>
              <a:rPr lang="en-US" sz="1600" dirty="0"/>
              <a:t> to make things easy to see and hear.</a:t>
            </a:r>
          </a:p>
          <a:p>
            <a:r>
              <a:rPr lang="en-US" sz="1600" b="1" dirty="0"/>
              <a:t>Operable</a:t>
            </a:r>
            <a:endParaRPr lang="en-US" sz="1600" dirty="0"/>
          </a:p>
          <a:p>
            <a:pPr lvl="1"/>
            <a:r>
              <a:rPr lang="en-US" sz="1600" dirty="0"/>
              <a:t>Help users </a:t>
            </a:r>
            <a:r>
              <a:rPr lang="en-US" sz="1600" b="1" dirty="0"/>
              <a:t>find</a:t>
            </a:r>
            <a:r>
              <a:rPr lang="en-US" sz="1600" dirty="0"/>
              <a:t> content and make everything </a:t>
            </a:r>
            <a:r>
              <a:rPr lang="en-US" sz="1600" b="1" dirty="0"/>
              <a:t>keyboard accessible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Give users </a:t>
            </a:r>
            <a:r>
              <a:rPr lang="en-US" sz="1600" b="1" dirty="0"/>
              <a:t>enough time</a:t>
            </a:r>
            <a:r>
              <a:rPr lang="en-US" sz="1600" dirty="0"/>
              <a:t> to read and use content.</a:t>
            </a:r>
          </a:p>
          <a:p>
            <a:pPr lvl="1"/>
            <a:r>
              <a:rPr lang="en-US" sz="1600" dirty="0"/>
              <a:t>Do not use content that causes </a:t>
            </a:r>
            <a:r>
              <a:rPr lang="en-US" sz="1600" b="1" dirty="0"/>
              <a:t>seizures</a:t>
            </a:r>
            <a:r>
              <a:rPr lang="en-US" sz="1600" dirty="0"/>
              <a:t>.</a:t>
            </a:r>
          </a:p>
          <a:p>
            <a:r>
              <a:rPr lang="en-US" sz="1600" b="1" dirty="0"/>
              <a:t>Understandable</a:t>
            </a:r>
            <a:endParaRPr lang="en-US" sz="1600" dirty="0"/>
          </a:p>
          <a:p>
            <a:pPr lvl="1"/>
            <a:r>
              <a:rPr lang="en-US" sz="1600" dirty="0"/>
              <a:t>Make text and content </a:t>
            </a:r>
            <a:r>
              <a:rPr lang="en-US" sz="1600" b="1" dirty="0"/>
              <a:t>understandable</a:t>
            </a:r>
            <a:r>
              <a:rPr lang="en-US" sz="1600" dirty="0"/>
              <a:t>, and readable</a:t>
            </a:r>
          </a:p>
          <a:p>
            <a:pPr lvl="1"/>
            <a:r>
              <a:rPr lang="en-US" sz="1600" dirty="0"/>
              <a:t> Make content operate in </a:t>
            </a:r>
            <a:r>
              <a:rPr lang="en-US" sz="1600" b="1" dirty="0"/>
              <a:t>predictable</a:t>
            </a:r>
            <a:r>
              <a:rPr lang="en-US" sz="1600" dirty="0"/>
              <a:t> ways. and help users </a:t>
            </a:r>
            <a:r>
              <a:rPr lang="en-US" sz="1600" b="1" dirty="0"/>
              <a:t>avoid and correct mistakes</a:t>
            </a:r>
            <a:r>
              <a:rPr lang="en-US" sz="1600" dirty="0"/>
              <a:t>.</a:t>
            </a:r>
          </a:p>
          <a:p>
            <a:r>
              <a:rPr lang="en-US" sz="1600" b="1" dirty="0"/>
              <a:t>Robust</a:t>
            </a:r>
            <a:endParaRPr lang="en-US" sz="1600" dirty="0"/>
          </a:p>
          <a:p>
            <a:pPr lvl="1"/>
            <a:r>
              <a:rPr lang="en-US" sz="1600" dirty="0"/>
              <a:t>Maximize </a:t>
            </a:r>
            <a:r>
              <a:rPr lang="en-US" sz="1600" b="1" dirty="0"/>
              <a:t>compatibility</a:t>
            </a:r>
            <a:r>
              <a:rPr lang="en-US" sz="1600" dirty="0"/>
              <a:t> with current and future technologies.</a:t>
            </a:r>
          </a:p>
          <a:p>
            <a:pPr>
              <a:buNone/>
            </a:pP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60209" y="6283714"/>
            <a:ext cx="404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http://www.w3.org/WAI/intro/wcag.php</a:t>
            </a:r>
          </a:p>
        </p:txBody>
      </p:sp>
    </p:spTree>
    <p:extLst>
      <p:ext uri="{BB962C8B-B14F-4D97-AF65-F5344CB8AC3E}">
        <p14:creationId xmlns:p14="http://schemas.microsoft.com/office/powerpoint/2010/main" val="3361933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accessibility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User testing is the best way</a:t>
            </a:r>
          </a:p>
          <a:p>
            <a:endParaRPr lang="en-US" dirty="0"/>
          </a:p>
          <a:p>
            <a:r>
              <a:rPr lang="en-US" dirty="0"/>
              <a:t>Heuristic evaluation can help</a:t>
            </a:r>
          </a:p>
          <a:p>
            <a:pPr lvl="1"/>
            <a:r>
              <a:rPr lang="en-US" dirty="0">
                <a:hlinkClick r:id="rId2"/>
              </a:rPr>
              <a:t>http://webaim.org/intro/#principles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http://webaim.org/standards/wcag/checklist</a:t>
            </a:r>
            <a:endParaRPr lang="en-US" dirty="0"/>
          </a:p>
          <a:p>
            <a:pPr lvl="1"/>
            <a:r>
              <a:rPr lang="en-US" dirty="0"/>
              <a:t>Automated checker: </a:t>
            </a:r>
            <a:r>
              <a:rPr lang="en-US" dirty="0">
                <a:hlinkClick r:id="rId4"/>
              </a:rPr>
              <a:t>http://achecker.ca/</a:t>
            </a:r>
            <a:endParaRPr lang="en-US" dirty="0"/>
          </a:p>
          <a:p>
            <a:r>
              <a:rPr lang="en-US" dirty="0"/>
              <a:t>Simulating disability</a:t>
            </a:r>
          </a:p>
          <a:p>
            <a:pPr lvl="1"/>
            <a:r>
              <a:rPr lang="en-US" dirty="0">
                <a:hlinkClick r:id="rId5"/>
              </a:rPr>
              <a:t>http://vischeck.com/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http://firevox.clcworld.net/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http://www.chromevox.com/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http://webanywhere.cs.washington.edu/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90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34" y="0"/>
            <a:ext cx="8114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8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Effects of assistive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with disabilities may use technology that affects your user interface</a:t>
            </a:r>
          </a:p>
          <a:p>
            <a:endParaRPr lang="en-US" dirty="0"/>
          </a:p>
          <a:p>
            <a:r>
              <a:rPr lang="en-US" dirty="0"/>
              <a:t>Visual: Screen readers, magnifiers, large type</a:t>
            </a:r>
          </a:p>
          <a:p>
            <a:r>
              <a:rPr lang="en-US" dirty="0"/>
              <a:t>Motor: alternative input devices, styli</a:t>
            </a:r>
          </a:p>
          <a:p>
            <a:r>
              <a:rPr lang="en-US" dirty="0"/>
              <a:t>Hearing: captioning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66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 of AT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Louise, cerebral palsy</a:t>
            </a:r>
          </a:p>
          <a:p>
            <a:pPr lvl="1"/>
            <a:r>
              <a:rPr lang="en-US" dirty="0">
                <a:hlinkClick r:id="rId2"/>
              </a:rPr>
              <a:t>http://www.youtube.com/watch?v=KtAHzRu1OF0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Ben, head pointer</a:t>
            </a:r>
          </a:p>
          <a:p>
            <a:pPr lvl="1"/>
            <a:r>
              <a:rPr lang="en-US" dirty="0">
                <a:hlinkClick r:id="rId3"/>
              </a:rPr>
              <a:t>http://www.youtube.com/watch?v=p9NsV39nq8U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University of Washington DO-IT </a:t>
            </a:r>
          </a:p>
          <a:p>
            <a:pPr lvl="1"/>
            <a:r>
              <a:rPr lang="en-US" dirty="0">
                <a:hlinkClick r:id="rId4"/>
              </a:rPr>
              <a:t>http://www.washington.edu/doit/Video/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01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people may experience accessibility problems</a:t>
            </a:r>
          </a:p>
          <a:p>
            <a:endParaRPr lang="en-US" dirty="0"/>
          </a:p>
          <a:p>
            <a:r>
              <a:rPr lang="en-US" dirty="0"/>
              <a:t>It can help to understand accessibility challenges (and how people overcome them)</a:t>
            </a:r>
          </a:p>
          <a:p>
            <a:endParaRPr lang="en-US" dirty="0"/>
          </a:p>
          <a:p>
            <a:r>
              <a:rPr lang="en-US" dirty="0"/>
              <a:t>Resolving them can help result in a better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4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Universal design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Paper prototype an electronic voting booth that can be operated by people with diverse abilities</a:t>
            </a:r>
          </a:p>
          <a:p>
            <a:pPr lvl="1"/>
            <a:endParaRPr lang="en-US" dirty="0"/>
          </a:p>
          <a:p>
            <a:r>
              <a:rPr lang="en-US" dirty="0"/>
              <a:t>Let’s create a Wizard of Oz prototype</a:t>
            </a:r>
          </a:p>
          <a:p>
            <a:endParaRPr lang="en-US" dirty="0"/>
          </a:p>
          <a:p>
            <a:r>
              <a:rPr lang="en-US" dirty="0"/>
              <a:t>Each sub group focus on one limitation (mobility, low vision, no vision, cognitive/memory)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15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979" y="348880"/>
            <a:ext cx="1336221" cy="1781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ballot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Best baby animal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Kittens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Puppies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Baby goats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Write in: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CSCI 5839 president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Shaun Kane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Darren Guinness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Casey </a:t>
            </a:r>
            <a:r>
              <a:rPr lang="en-US" dirty="0" err="1"/>
              <a:t>Fiesler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Write in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3"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Amendment 99: Every student in CSCI 5839 gets an A (for or against)</a:t>
            </a:r>
          </a:p>
          <a:p>
            <a:pPr marL="514350" indent="-514350">
              <a:buFont typeface="+mj-lt"/>
              <a:buAutoNum type="arabicPeriod" startAt="3"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Vote for internet cat council (select 2)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Grumpy Cat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Keyboard Cat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Nyan Cat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Lil Bub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0FB56013-B943-42BA-886F-6F9D4EB85E9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49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97414"/>
          </a:xfrm>
        </p:spPr>
        <p:txBody>
          <a:bodyPr/>
          <a:lstStyle/>
          <a:p>
            <a:r>
              <a:rPr lang="en-US"/>
              <a:t>Responsive Design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073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old way: develop multiple versions of your web site or app</a:t>
            </a:r>
          </a:p>
          <a:p>
            <a:pPr lvl="1"/>
            <a:r>
              <a:rPr lang="en-US" dirty="0"/>
              <a:t>The  “real” one</a:t>
            </a:r>
          </a:p>
          <a:p>
            <a:pPr lvl="1"/>
            <a:r>
              <a:rPr lang="en-US" dirty="0"/>
              <a:t>Mobile page</a:t>
            </a:r>
          </a:p>
          <a:p>
            <a:pPr lvl="1"/>
            <a:r>
              <a:rPr lang="en-US" dirty="0"/>
              <a:t>Accessible / “text only” page</a:t>
            </a:r>
          </a:p>
          <a:p>
            <a:pPr lvl="1"/>
            <a:endParaRPr lang="en-US" dirty="0"/>
          </a:p>
          <a:p>
            <a:r>
              <a:rPr lang="en-US" dirty="0"/>
              <a:t>Why is this a terrible idea?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122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Accessibility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/>
              <a:t>– whether people with disabilities (visual, physical, auditory, cognitive, language) can use the technology</a:t>
            </a:r>
          </a:p>
          <a:p>
            <a:r>
              <a:rPr lang="en-US" b="1" dirty="0">
                <a:solidFill>
                  <a:srgbClr val="92D050"/>
                </a:solidFill>
              </a:rPr>
              <a:t>Assistive technology </a:t>
            </a:r>
            <a:r>
              <a:rPr lang="en-US" dirty="0"/>
              <a:t>– specific technology that a person with a disability uses to overcome accessibility problems</a:t>
            </a:r>
          </a:p>
          <a:p>
            <a:r>
              <a:rPr lang="en-US" b="1" dirty="0">
                <a:solidFill>
                  <a:srgbClr val="92D050"/>
                </a:solidFill>
              </a:rPr>
              <a:t>Universal design: </a:t>
            </a:r>
            <a:r>
              <a:rPr lang="en-US" dirty="0"/>
              <a:t>design something from the start to support a wide audience</a:t>
            </a:r>
          </a:p>
          <a:p>
            <a:pPr lvl="1"/>
            <a:r>
              <a:rPr lang="en-US" dirty="0"/>
              <a:t>Design app to provide built-in speech feedback</a:t>
            </a:r>
          </a:p>
          <a:p>
            <a:pPr lvl="1"/>
            <a:r>
              <a:rPr lang="en-US" dirty="0"/>
              <a:t>Design building to have entrances at ground level</a:t>
            </a:r>
          </a:p>
          <a:p>
            <a:r>
              <a:rPr lang="en-US" b="1" dirty="0">
                <a:solidFill>
                  <a:srgbClr val="92D050"/>
                </a:solidFill>
              </a:rPr>
              <a:t>Inclusive design: </a:t>
            </a:r>
            <a:r>
              <a:rPr lang="en-US" dirty="0"/>
              <a:t>Ensure that users with diverse needs are included in the design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41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a terrible idea?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75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new way: develop a single version and use web technology to adapt to device</a:t>
            </a:r>
          </a:p>
          <a:p>
            <a:endParaRPr lang="en-US" dirty="0"/>
          </a:p>
          <a:p>
            <a:r>
              <a:rPr lang="en-US" dirty="0"/>
              <a:t> What changes across devices?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470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30" y="253063"/>
            <a:ext cx="5443270" cy="3653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154" y="253063"/>
            <a:ext cx="2901799" cy="531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5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responsive design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http://alistapart.com/article/responsive-web-design</a:t>
            </a:r>
            <a:endParaRPr lang="en-US" dirty="0"/>
          </a:p>
          <a:p>
            <a:r>
              <a:rPr lang="en-US" dirty="0">
                <a:hlinkClick r:id="rId3"/>
              </a:rPr>
              <a:t>https://www.smashingmagazine.com/2011/01/guidelines-for-responsive-web-design/</a:t>
            </a:r>
            <a:endParaRPr lang="en-US" dirty="0"/>
          </a:p>
          <a:p>
            <a:r>
              <a:rPr lang="en-US" dirty="0">
                <a:hlinkClick r:id="rId4"/>
              </a:rPr>
              <a:t>https://abookapart.com/products/responsive-web-design</a:t>
            </a:r>
            <a:endParaRPr lang="en-US" dirty="0"/>
          </a:p>
          <a:p>
            <a:endParaRPr lang="en-US" dirty="0"/>
          </a:p>
          <a:p>
            <a:r>
              <a:rPr lang="en-US" dirty="0"/>
              <a:t>Built into many web and app frameworks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36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bigger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Consider how your application scales across devices</a:t>
            </a:r>
          </a:p>
          <a:p>
            <a:pPr lvl="1"/>
            <a:r>
              <a:rPr lang="en-US" dirty="0"/>
              <a:t>Different display sizes/types</a:t>
            </a:r>
          </a:p>
          <a:p>
            <a:pPr lvl="1"/>
            <a:r>
              <a:rPr lang="en-US" dirty="0"/>
              <a:t>Different input methods</a:t>
            </a:r>
          </a:p>
          <a:p>
            <a:pPr lvl="1"/>
            <a:r>
              <a:rPr lang="en-US" dirty="0"/>
              <a:t>Different use cases (email triage on mobile)</a:t>
            </a:r>
          </a:p>
          <a:p>
            <a:pPr lvl="1"/>
            <a:r>
              <a:rPr lang="en-US" dirty="0"/>
              <a:t>Length of engagement</a:t>
            </a:r>
          </a:p>
          <a:p>
            <a:pPr lvl="1"/>
            <a:r>
              <a:rPr lang="en-US" dirty="0"/>
              <a:t>Shared or solo use</a:t>
            </a:r>
          </a:p>
          <a:p>
            <a:pPr lvl="1"/>
            <a:endParaRPr lang="en-US" dirty="0"/>
          </a:p>
          <a:p>
            <a:r>
              <a:rPr lang="en-US" dirty="0"/>
              <a:t>Consider transitions across activities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8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" y="306469"/>
            <a:ext cx="6658468" cy="48537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3232" y="5340687"/>
            <a:ext cx="81137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rialMT" charset="0"/>
              </a:rPr>
              <a:t>Amy K.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ArialMT" charset="0"/>
              </a:rPr>
              <a:t>Karlson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rialMT" charset="0"/>
              </a:rPr>
              <a:t>, Brian R. Meyers, Andy Jacobs, Paul Johns, and Shaun K. Kane. "Working overtime: Patterns of smartphone and PC usage in the day of an information worker." In </a:t>
            </a:r>
            <a:r>
              <a:rPr lang="en-US" i="1" dirty="0">
                <a:solidFill>
                  <a:schemeClr val="tx1">
                    <a:lumMod val="95000"/>
                  </a:schemeClr>
                </a:solidFill>
                <a:latin typeface="ArialMT" charset="0"/>
              </a:rPr>
              <a:t>International Conference on Pervasive Computing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rialMT" charset="0"/>
              </a:rPr>
              <a:t>, pp. 398-405. Springer Berlin Heidelberg, 2009. (link in slide notes)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3485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become ecosystems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74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a “diverse population”?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68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44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a “diverse population”?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682"/>
          </a:xfrm>
        </p:spPr>
        <p:txBody>
          <a:bodyPr>
            <a:normAutofit/>
          </a:bodyPr>
          <a:lstStyle/>
          <a:p>
            <a:r>
              <a:rPr lang="en-US" dirty="0"/>
              <a:t>Older adults (70)</a:t>
            </a:r>
          </a:p>
          <a:p>
            <a:r>
              <a:rPr lang="en-US" dirty="0"/>
              <a:t>Non-English speakers</a:t>
            </a:r>
          </a:p>
          <a:p>
            <a:r>
              <a:rPr lang="en-US" dirty="0"/>
              <a:t>Low literacy</a:t>
            </a:r>
          </a:p>
          <a:p>
            <a:r>
              <a:rPr lang="en-US" dirty="0"/>
              <a:t>Young kids</a:t>
            </a:r>
          </a:p>
          <a:p>
            <a:r>
              <a:rPr lang="en-US" dirty="0"/>
              <a:t>People w/ reading difficulties</a:t>
            </a:r>
          </a:p>
          <a:p>
            <a:r>
              <a:rPr lang="en-US" dirty="0"/>
              <a:t>Economic access</a:t>
            </a:r>
          </a:p>
        </p:txBody>
      </p:sp>
    </p:spTree>
    <p:extLst>
      <p:ext uri="{BB962C8B-B14F-4D97-AF65-F5344CB8AC3E}">
        <p14:creationId xmlns:p14="http://schemas.microsoft.com/office/powerpoint/2010/main" val="1673370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Examples: Accessibility in everyday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 to text (voice assistants)</a:t>
            </a:r>
          </a:p>
          <a:p>
            <a:r>
              <a:rPr lang="en-US" dirty="0"/>
              <a:t>Text size</a:t>
            </a:r>
          </a:p>
          <a:p>
            <a:r>
              <a:rPr lang="en-US" dirty="0"/>
              <a:t>Elevators</a:t>
            </a:r>
          </a:p>
          <a:p>
            <a:r>
              <a:rPr lang="en-US" dirty="0"/>
              <a:t>Magnifier</a:t>
            </a:r>
          </a:p>
          <a:p>
            <a:r>
              <a:rPr lang="en-US" dirty="0"/>
              <a:t>Captions</a:t>
            </a:r>
          </a:p>
          <a:p>
            <a:r>
              <a:rPr lang="en-US" dirty="0"/>
              <a:t>Automatic door button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4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disability constant?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can be “situationally impaired”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007" t="10995" r="13196" b="11202"/>
          <a:stretch/>
        </p:blipFill>
        <p:spPr>
          <a:xfrm>
            <a:off x="4418838" y="2408092"/>
            <a:ext cx="4374201" cy="3718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0797"/>
          <a:stretch/>
        </p:blipFill>
        <p:spPr>
          <a:xfrm>
            <a:off x="578556" y="3048196"/>
            <a:ext cx="3364088" cy="277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6830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ck">
  <a:themeElements>
    <a:clrScheme name="Custom 1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4137</TotalTime>
  <Words>1837</Words>
  <Application>Microsoft Macintosh PowerPoint</Application>
  <PresentationFormat>On-screen Show (4:3)</PresentationFormat>
  <Paragraphs>414</Paragraphs>
  <Slides>56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ArialMT</vt:lpstr>
      <vt:lpstr>Calibri</vt:lpstr>
      <vt:lpstr>Franklin Gothic Book</vt:lpstr>
      <vt:lpstr>Gill Sans</vt:lpstr>
      <vt:lpstr>Helvetica</vt:lpstr>
      <vt:lpstr>Helvetica Neue</vt:lpstr>
      <vt:lpstr>ＭＳ Ｐゴシック</vt:lpstr>
      <vt:lpstr>Arial</vt:lpstr>
      <vt:lpstr>Default Theme</vt:lpstr>
      <vt:lpstr>Black</vt:lpstr>
      <vt:lpstr>Inclusive Design CSCI 3002 Fall 2018</vt:lpstr>
      <vt:lpstr>Today</vt:lpstr>
      <vt:lpstr>Course stuff</vt:lpstr>
      <vt:lpstr>Universal design</vt:lpstr>
      <vt:lpstr>Terms</vt:lpstr>
      <vt:lpstr>What’s a “diverse population”?</vt:lpstr>
      <vt:lpstr>What’s a “diverse population”?</vt:lpstr>
      <vt:lpstr>Examples: Accessibility in everyday life</vt:lpstr>
      <vt:lpstr>Is disability constant?</vt:lpstr>
      <vt:lpstr>Incidental benefits: curb cuts</vt:lpstr>
      <vt:lpstr>Situational impairments </vt:lpstr>
      <vt:lpstr>Arguments for accessibility</vt:lpstr>
      <vt:lpstr>Argument from multiple devices</vt:lpstr>
      <vt:lpstr>Argument from $$$$$</vt:lpstr>
      <vt:lpstr>Argument from cool design</vt:lpstr>
      <vt:lpstr>Takeaway: universal design</vt:lpstr>
      <vt:lpstr>Accessibility becomes mainstream</vt:lpstr>
      <vt:lpstr>How to design for accessibility</vt:lpstr>
      <vt:lpstr>What you need to know</vt:lpstr>
      <vt:lpstr>How do we know if something is accessible?</vt:lpstr>
      <vt:lpstr>How do we know if something is accessible?</vt:lpstr>
      <vt:lpstr>How do we know if something is accessible?</vt:lpstr>
      <vt:lpstr>Designing for accessibility</vt:lpstr>
      <vt:lpstr>Who is affected?</vt:lpstr>
      <vt:lpstr>Categories of Impairments</vt:lpstr>
      <vt:lpstr>Cognitive Impairments</vt:lpstr>
      <vt:lpstr>Designing for Cognitive Impairments</vt:lpstr>
      <vt:lpstr>Mobility Impairments</vt:lpstr>
      <vt:lpstr>Understanding AT use</vt:lpstr>
      <vt:lpstr>Designing for Mobility Impairments</vt:lpstr>
      <vt:lpstr>Deaf and Hard of Hearing</vt:lpstr>
      <vt:lpstr>Designing for Hearing Impairments</vt:lpstr>
      <vt:lpstr>Speech and Language Impairments</vt:lpstr>
      <vt:lpstr>Designing for Speech/Language Impairments</vt:lpstr>
      <vt:lpstr>Vision impairments</vt:lpstr>
      <vt:lpstr>AT for People with Vision impairments</vt:lpstr>
      <vt:lpstr>Understanding AT use</vt:lpstr>
      <vt:lpstr>Designing for Visual Impairments</vt:lpstr>
      <vt:lpstr>Testing accessibility compliance</vt:lpstr>
      <vt:lpstr>WCAG: Web Content Accessibility Guidelines</vt:lpstr>
      <vt:lpstr>Verifying accessibility</vt:lpstr>
      <vt:lpstr>PowerPoint Presentation</vt:lpstr>
      <vt:lpstr>Effects of assistive devices</vt:lpstr>
      <vt:lpstr>More examples of AT use</vt:lpstr>
      <vt:lpstr>Takeaways</vt:lpstr>
      <vt:lpstr>Universal design activity</vt:lpstr>
      <vt:lpstr>Sample ballot</vt:lpstr>
      <vt:lpstr>Responsive Design</vt:lpstr>
      <vt:lpstr>Responsive design</vt:lpstr>
      <vt:lpstr>Why is this a terrible idea?</vt:lpstr>
      <vt:lpstr>Responsive design</vt:lpstr>
      <vt:lpstr>PowerPoint Presentation</vt:lpstr>
      <vt:lpstr>More on responsive design</vt:lpstr>
      <vt:lpstr>The bigger picture</vt:lpstr>
      <vt:lpstr>PowerPoint Presentation</vt:lpstr>
      <vt:lpstr>Apps become ecosystems</vt:lpstr>
    </vt:vector>
  </TitlesOfParts>
  <Company>UMBC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</dc:title>
  <dc:creator>Amy Hurst</dc:creator>
  <cp:lastModifiedBy>Microsoft Office User</cp:lastModifiedBy>
  <cp:revision>850</cp:revision>
  <dcterms:created xsi:type="dcterms:W3CDTF">2012-04-03T11:31:02Z</dcterms:created>
  <dcterms:modified xsi:type="dcterms:W3CDTF">2018-12-04T07:05:45Z</dcterms:modified>
</cp:coreProperties>
</file>